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6"/>
  </p:notesMasterIdLst>
  <p:handoutMasterIdLst>
    <p:handoutMasterId r:id="rId17"/>
  </p:handoutMasterIdLst>
  <p:sldIdLst>
    <p:sldId id="295" r:id="rId2"/>
    <p:sldId id="290" r:id="rId3"/>
    <p:sldId id="297" r:id="rId4"/>
    <p:sldId id="298" r:id="rId5"/>
    <p:sldId id="299" r:id="rId6"/>
    <p:sldId id="307" r:id="rId7"/>
    <p:sldId id="300" r:id="rId8"/>
    <p:sldId id="292" r:id="rId9"/>
    <p:sldId id="301" r:id="rId10"/>
    <p:sldId id="302" r:id="rId11"/>
    <p:sldId id="303" r:id="rId12"/>
    <p:sldId id="304" r:id="rId13"/>
    <p:sldId id="305" r:id="rId14"/>
    <p:sldId id="306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0582" autoAdjust="0"/>
  </p:normalViewPr>
  <p:slideViewPr>
    <p:cSldViewPr snapToGrid="0" snapToObjects="1">
      <p:cViewPr varScale="1">
        <p:scale>
          <a:sx n="102" d="100"/>
          <a:sy n="102" d="100"/>
        </p:scale>
        <p:origin x="396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2023/10/25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0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5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62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90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1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9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76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1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4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3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64" y="90599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3348" y="2793887"/>
            <a:ext cx="10515600" cy="703135"/>
          </a:xfrm>
        </p:spPr>
        <p:txBody>
          <a:bodyPr rtlCol="0"/>
          <a:lstStyle/>
          <a:p>
            <a:pPr rtl="0"/>
            <a:r>
              <a:rPr lang="en-US" altLang="zh-CN" dirty="0"/>
              <a:t>Robotic ai lab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17" y="368317"/>
            <a:ext cx="9834797" cy="1927810"/>
          </a:xfrm>
        </p:spPr>
        <p:txBody>
          <a:bodyPr rtlCol="0"/>
          <a:lstStyle/>
          <a:p>
            <a:pPr rtl="0"/>
            <a:r>
              <a:rPr lang="zh-CN" altLang="en-US" dirty="0"/>
              <a:t>位操作拓展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8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5623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方法三：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对于方法二仍能再优化，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可以将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次方以相同方式类比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先算出</a:t>
            </a:r>
            <a:r>
              <a:rPr lang="en-US" altLang="zh-CN" dirty="0">
                <a:solidFill>
                  <a:schemeClr val="bg1"/>
                </a:solidFill>
              </a:rPr>
              <a:t>8 * 8 = 64</a:t>
            </a:r>
            <a:r>
              <a:rPr lang="zh-CN" altLang="en-US" dirty="0">
                <a:solidFill>
                  <a:schemeClr val="bg1"/>
                </a:solidFill>
              </a:rPr>
              <a:t>，再用</a:t>
            </a:r>
            <a:r>
              <a:rPr lang="en-US" altLang="zh-CN" dirty="0">
                <a:solidFill>
                  <a:schemeClr val="bg1"/>
                </a:solidFill>
              </a:rPr>
              <a:t>64 * 64 * 8</a:t>
            </a:r>
            <a:r>
              <a:rPr lang="zh-CN" altLang="en-US" dirty="0">
                <a:solidFill>
                  <a:schemeClr val="bg1"/>
                </a:solidFill>
              </a:rPr>
              <a:t>算出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的五次方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然后再平方算出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次方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只进行了</a:t>
            </a:r>
            <a:r>
              <a:rPr lang="en-US" altLang="zh-CN" b="1" i="1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次乘法运算</a:t>
            </a:r>
          </a:p>
        </p:txBody>
      </p:sp>
    </p:spTree>
    <p:extLst>
      <p:ext uri="{BB962C8B-B14F-4D97-AF65-F5344CB8AC3E}">
        <p14:creationId xmlns:p14="http://schemas.microsoft.com/office/powerpoint/2010/main" val="1967370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刚才所用到的，正是二分的思想，具体后面包师姐会讲解，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而我们通过前面的总结，可以自然地推出一个递归方程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86A931F-5753-3183-5B58-FF6ECDFB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7" y="2320447"/>
            <a:ext cx="11798486" cy="33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这其实也就是快速幂的公式，于是我们可以写出快速幂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递归版本的代码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如果不太了解递归也没有太大关系，后面会讲解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DBFEA0-ED99-DD5A-1089-A6CD0FD49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11557" r="6182" b="11706"/>
          <a:stretch/>
        </p:blipFill>
        <p:spPr>
          <a:xfrm>
            <a:off x="1692188" y="2109542"/>
            <a:ext cx="8807624" cy="43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0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由于递归会带来额外的空间开销，因此我们可以将其改写为循环避免大量空间占用，于是可以得到非递归形式的快速幂代码。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我们从另一个角度考虑，要求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次方，我们将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写为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进制，即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，那么很自然地，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次方可以写成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(1000)2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次方乘以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次方。类似的，对于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的任意次方，我们都可以写成若干个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(10..)2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次方相乘，也就是说将指数拆成若干个二的次幂相加。对应的二进制位数有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才相乘。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于是可以写出代码：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2E83AA-CCAF-E63A-3C57-12CE46AE0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3" t="11556" r="7251" b="11057"/>
          <a:stretch/>
        </p:blipFill>
        <p:spPr>
          <a:xfrm>
            <a:off x="3619601" y="3025502"/>
            <a:ext cx="6175331" cy="36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01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由于递归会带来额外的空间开销，因此我们可以将其改写为循环避免大量空间占用，于是可以得到非递归形式的快速幂代码。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我们从另一个角度考虑，要求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次方，我们将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写为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进制，即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，那么很自然地，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次方可以写成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(1000)2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次方乘以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次方。类似的，对于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的任意次方，我们都可以写成若干个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(10..)2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次方相乘，也就是说将指数拆成若干个二的次幂相加。对应的二进制位数有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才相乘。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于是可以写出代码：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87D248-4634-0F6A-8A61-FAB65D22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26" y="4025456"/>
            <a:ext cx="9252426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使用位操作交换两数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12D102-734B-C774-5178-DE4829B41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5" t="16614" r="10690" b="16614"/>
          <a:stretch/>
        </p:blipFill>
        <p:spPr>
          <a:xfrm>
            <a:off x="830269" y="1146747"/>
            <a:ext cx="5724558" cy="3065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41D54D-C3B0-4F15-6C61-AA7095549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5" t="20055" r="8755" b="19475"/>
          <a:stretch/>
        </p:blipFill>
        <p:spPr>
          <a:xfrm>
            <a:off x="830269" y="4212236"/>
            <a:ext cx="7395961" cy="23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使用位操作判奇偶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685799" y="1455190"/>
            <a:ext cx="112953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Note that in the binary representation of odd numbers, 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the last digit is always 1, and similarly,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for even numbers, it is always 0.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Therefore,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we can determine the parity of a number by examining its lowest bit in binary.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E650B-0625-16CA-EAB7-33C22E22B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3" t="14590" r="12358" b="15179"/>
          <a:stretch/>
        </p:blipFill>
        <p:spPr>
          <a:xfrm>
            <a:off x="1481202" y="2932518"/>
            <a:ext cx="4615842" cy="37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我们知道：将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的二进制所有位全部取反，再加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，就可以得到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-x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的二进制编码。</a:t>
            </a:r>
            <a:endParaRPr lang="en-US" altLang="zh-CN" b="0" i="0" dirty="0">
              <a:solidFill>
                <a:srgbClr val="FF0000"/>
              </a:solidFill>
              <a:effectLst/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设原先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的二进制编码是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(...)10...00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全部取反后得到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[...]01...11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加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后得到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，也就是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-x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的二进制编码了。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这里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二进制表示中第一个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最低位的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(...)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和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中省略号的每一位分别相反，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所以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&amp; -x = (...)10...00 &amp; [...]10...00 = 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得到的结果就是 </a:t>
            </a:r>
            <a:r>
              <a:rPr lang="en-US" altLang="zh-CN" dirty="0" err="1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lowbit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4FA9B0-4DEC-0755-192D-E47FD6EE4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2" t="18678" r="13167" b="18086"/>
          <a:stretch/>
        </p:blipFill>
        <p:spPr>
          <a:xfrm>
            <a:off x="4188389" y="3538046"/>
            <a:ext cx="4402899" cy="26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给出一个数字，求它的二进制表示中有多少个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1.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6B407C-5B0C-C39E-2F45-0243B2F4E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9" t="12403" r="11959" b="13582"/>
          <a:stretch/>
        </p:blipFill>
        <p:spPr>
          <a:xfrm>
            <a:off x="3037562" y="1991637"/>
            <a:ext cx="5085567" cy="44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O(1)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时间内求出整数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是否为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的幂次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8D3B3B-FCC8-DEEE-C48C-1CF4A43EA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19958" r="10999" b="20443"/>
          <a:stretch/>
        </p:blipFill>
        <p:spPr>
          <a:xfrm>
            <a:off x="3314387" y="2677159"/>
            <a:ext cx="5555293" cy="23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0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O(1)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时间内求出整数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是否为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的幂次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BCE08A-A7AC-B796-0276-3F27FA1A0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6" t="17790" r="10382" b="18234"/>
          <a:stretch/>
        </p:blipFill>
        <p:spPr>
          <a:xfrm>
            <a:off x="2998105" y="3021624"/>
            <a:ext cx="6187857" cy="27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76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8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方法一：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将十个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依次相乘，于是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8 * 8 = 64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64 * 8 = 512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依次算</a:t>
            </a:r>
            <a:r>
              <a:rPr lang="en-US" altLang="zh-CN" b="1" i="1" dirty="0">
                <a:solidFill>
                  <a:srgbClr val="FF0000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次乘法，得到最后结果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8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354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方法二：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先计算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次方，再算其平方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也就是先算</a:t>
            </a:r>
            <a:r>
              <a:rPr lang="en-US" altLang="zh-CN" dirty="0">
                <a:solidFill>
                  <a:schemeClr val="bg1"/>
                </a:solidFill>
              </a:rPr>
              <a:t>8*8*8*8*8</a:t>
            </a:r>
            <a:r>
              <a:rPr lang="zh-CN" altLang="en-US" dirty="0">
                <a:solidFill>
                  <a:schemeClr val="bg1"/>
                </a:solidFill>
              </a:rPr>
              <a:t>然后平方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一共进行了</a:t>
            </a:r>
            <a:r>
              <a:rPr lang="en-US" altLang="zh-CN" b="1" i="1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次乘法</a:t>
            </a:r>
          </a:p>
        </p:txBody>
      </p:sp>
    </p:spTree>
    <p:extLst>
      <p:ext uri="{BB962C8B-B14F-4D97-AF65-F5344CB8AC3E}">
        <p14:creationId xmlns:p14="http://schemas.microsoft.com/office/powerpoint/2010/main" val="4184639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{52C1CBDC-8FD6-4647-9FB5-E9D104A1FD8B}tf78318446_win32</Template>
  <TotalTime>114</TotalTime>
  <Words>880</Words>
  <Application>Microsoft Office PowerPoint</Application>
  <PresentationFormat>宽屏</PresentationFormat>
  <Paragraphs>98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Meiryo UI</vt:lpstr>
      <vt:lpstr>Microsoft YaHei UI</vt:lpstr>
      <vt:lpstr>宋体</vt:lpstr>
      <vt:lpstr>Arial</vt:lpstr>
      <vt:lpstr>Calibri</vt:lpstr>
      <vt:lpstr>Fira Code Medium</vt:lpstr>
      <vt:lpstr>Bold Tech</vt:lpstr>
      <vt:lpstr>位操作拓展</vt:lpstr>
      <vt:lpstr>使用位操作交换两数</vt:lpstr>
      <vt:lpstr>使用位操作判奇偶</vt:lpstr>
      <vt:lpstr>Lowbit —— 获得数字二进制的最低位1</vt:lpstr>
      <vt:lpstr>Lowbit —— 获得数字二进制的最低位1</vt:lpstr>
      <vt:lpstr>Lowbit —— 获得数字二进制的最低位1</vt:lpstr>
      <vt:lpstr>Lowbit —— 获得数字二进制的最低位1</vt:lpstr>
      <vt:lpstr>快速幂(Exponentiating by squaring)</vt:lpstr>
      <vt:lpstr>快速幂(Exponentiating by squaring)</vt:lpstr>
      <vt:lpstr>快速幂(Exponentiating by squaring)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位操作拓展</dc:title>
  <dc:creator>昱峰 黄</dc:creator>
  <cp:lastModifiedBy>昱峰 黄</cp:lastModifiedBy>
  <cp:revision>1</cp:revision>
  <dcterms:created xsi:type="dcterms:W3CDTF">2023-10-24T16:20:40Z</dcterms:created>
  <dcterms:modified xsi:type="dcterms:W3CDTF">2023-10-24T18:15:17Z</dcterms:modified>
</cp:coreProperties>
</file>